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Lst>
  <p:notesMasterIdLst>
    <p:notesMasterId r:id="rId16"/>
  </p:notesMasterIdLst>
  <p:sldIdLst>
    <p:sldId id="299" r:id="rId2"/>
    <p:sldId id="282" r:id="rId3"/>
    <p:sldId id="337" r:id="rId4"/>
    <p:sldId id="354" r:id="rId5"/>
    <p:sldId id="353" r:id="rId6"/>
    <p:sldId id="308" r:id="rId7"/>
    <p:sldId id="319" r:id="rId8"/>
    <p:sldId id="310" r:id="rId9"/>
    <p:sldId id="341" r:id="rId10"/>
    <p:sldId id="328" r:id="rId11"/>
    <p:sldId id="329" r:id="rId12"/>
    <p:sldId id="336" r:id="rId13"/>
    <p:sldId id="351" r:id="rId14"/>
    <p:sldId id="306"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4660"/>
  </p:normalViewPr>
  <p:slideViewPr>
    <p:cSldViewPr snapToGrid="0">
      <p:cViewPr varScale="1">
        <p:scale>
          <a:sx n="86" d="100"/>
          <a:sy n="86" d="100"/>
        </p:scale>
        <p:origin x="-816"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142528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5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7042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956523-7A14-8047-81F3-53A6CA6A67A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8AB1B-DA20-4353-B059-A4C6332DCC39}" type="slidenum">
              <a:rPr lang="en-US" smtClean="0"/>
              <a:t>‹#›</a:t>
            </a:fld>
            <a:endParaRPr lang="en-US"/>
          </a:p>
        </p:txBody>
      </p:sp>
    </p:spTree>
    <p:extLst>
      <p:ext uri="{BB962C8B-B14F-4D97-AF65-F5344CB8AC3E}">
        <p14:creationId xmlns:p14="http://schemas.microsoft.com/office/powerpoint/2010/main" val="371486990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56523-7A14-8047-81F3-53A6CA6A67A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178647201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B956523-7A14-8047-81F3-53A6CA6A67A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351119409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956523-7A14-8047-81F3-53A6CA6A67A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1314149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956523-7A14-8047-81F3-53A6CA6A67A9}" type="datetimeFigureOut">
              <a:rPr lang="en-US" smtClean="0"/>
              <a:pPr/>
              <a:t>9/22/2024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249335039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956523-7A14-8047-81F3-53A6CA6A67A9}" type="datetimeFigureOut">
              <a:rPr lang="en-US" smtClean="0"/>
              <a:pPr/>
              <a:t>9/22/2024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383565519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56523-7A14-8047-81F3-53A6CA6A67A9}" type="datetimeFigureOut">
              <a:rPr lang="en-US" smtClean="0"/>
              <a:pPr/>
              <a:t>9/22/2024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347966953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B956523-7A14-8047-81F3-53A6CA6A67A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8AB1B-DA20-4353-B059-A4C6332DCC39}" type="slidenum">
              <a:rPr lang="en-US" smtClean="0"/>
              <a:t>‹#›</a:t>
            </a:fld>
            <a:endParaRPr lang="en-US"/>
          </a:p>
        </p:txBody>
      </p:sp>
    </p:spTree>
    <p:extLst>
      <p:ext uri="{BB962C8B-B14F-4D97-AF65-F5344CB8AC3E}">
        <p14:creationId xmlns:p14="http://schemas.microsoft.com/office/powerpoint/2010/main" val="38237990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B956523-7A14-8047-81F3-53A6CA6A67A9}" type="datetimeFigureOut">
              <a:rPr lang="en-US" smtClean="0"/>
              <a:pPr/>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87013357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56523-7A14-8047-81F3-53A6CA6A67A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40518744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956523-7A14-8047-81F3-53A6CA6A67A9}" type="datetimeFigureOut">
              <a:rPr lang="en-US" smtClean="0"/>
              <a:pPr/>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380177377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B956523-7A14-8047-81F3-53A6CA6A67A9}" type="datetimeFigureOut">
              <a:rPr lang="en-US" smtClean="0"/>
              <a:pPr/>
              <a:t>9/22/2024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ar-AE" smtClean="0"/>
              <a:t>‹#›</a:t>
            </a:fld>
            <a:endParaRPr lang="ar-AE"/>
          </a:p>
        </p:txBody>
      </p:sp>
    </p:spTree>
    <p:extLst>
      <p:ext uri="{BB962C8B-B14F-4D97-AF65-F5344CB8AC3E}">
        <p14:creationId xmlns:p14="http://schemas.microsoft.com/office/powerpoint/2010/main" val="377304781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7">
            <a:extLst>
              <a:ext uri="{FF2B5EF4-FFF2-40B4-BE49-F238E27FC236}">
                <a16:creationId xmlns:a16="http://schemas.microsoft.com/office/drawing/2014/main" xmlns="" id="{60322041-9B56-4E40-A661-C8A374FF4847}"/>
              </a:ext>
            </a:extLst>
          </p:cNvPr>
          <p:cNvSpPr txBox="1"/>
          <p:nvPr/>
        </p:nvSpPr>
        <p:spPr>
          <a:xfrm>
            <a:off x="1073843" y="1614523"/>
            <a:ext cx="6586791" cy="1200329"/>
          </a:xfrm>
          <a:prstGeom prst="rect">
            <a:avLst/>
          </a:prstGeom>
          <a:noFill/>
        </p:spPr>
        <p:txBody>
          <a:bodyPr wrap="square" rtlCol="1">
            <a:spAutoFit/>
          </a:bodyPr>
          <a:lstStyle/>
          <a:p>
            <a:pPr algn="ctr" rtl="1">
              <a:buClrTx/>
              <a:buFontTx/>
              <a:buNone/>
            </a:pPr>
            <a:r>
              <a:rPr lang="en-US" sz="3600" kern="1200" dirty="0">
                <a:solidFill>
                  <a:prstClr val="black"/>
                </a:solidFill>
                <a:latin typeface="Times New Roman" panose="02020603050405020304" pitchFamily="18" charset="0"/>
                <a:ea typeface="+mn-ea"/>
                <a:cs typeface="Times New Roman" panose="02020603050405020304" pitchFamily="18" charset="0"/>
              </a:rPr>
              <a:t>Introduction to  </a:t>
            </a:r>
            <a:r>
              <a:rPr lang="en-US" sz="3600" kern="1200" dirty="0" smtClean="0">
                <a:solidFill>
                  <a:prstClr val="black"/>
                </a:solidFill>
                <a:latin typeface="Times New Roman" panose="02020603050405020304" pitchFamily="18" charset="0"/>
                <a:ea typeface="+mn-ea"/>
                <a:cs typeface="Times New Roman" panose="02020603050405020304" pitchFamily="18" charset="0"/>
              </a:rPr>
              <a:t>sociology</a:t>
            </a:r>
          </a:p>
          <a:p>
            <a:pPr algn="ctr" rtl="1">
              <a:buClrTx/>
              <a:buFontTx/>
              <a:buNone/>
            </a:pPr>
            <a:r>
              <a:rPr lang="en-US" sz="3600" kern="1200" dirty="0" smtClean="0">
                <a:solidFill>
                  <a:prstClr val="black"/>
                </a:solidFill>
                <a:latin typeface="Times New Roman" panose="02020603050405020304" pitchFamily="18" charset="0"/>
                <a:ea typeface="+mn-ea"/>
                <a:cs typeface="Times New Roman" panose="02020603050405020304" pitchFamily="18" charset="0"/>
              </a:rPr>
              <a:t>Lecture 1</a:t>
            </a:r>
          </a:p>
        </p:txBody>
      </p:sp>
    </p:spTree>
    <p:extLst>
      <p:ext uri="{BB962C8B-B14F-4D97-AF65-F5344CB8AC3E}">
        <p14:creationId xmlns:p14="http://schemas.microsoft.com/office/powerpoint/2010/main" val="359722096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6"/>
                                        </p:tgtEl>
                                        <p:attrNameLst>
                                          <p:attrName>style.color</p:attrName>
                                        </p:attrNameLst>
                                      </p:cBhvr>
                                      <p:to>
                                        <a:schemeClr val="bg1"/>
                                      </p:to>
                                    </p:animClr>
                                    <p:animClr clrSpc="rgb" dir="cw">
                                      <p:cBhvr>
                                        <p:cTn id="7" dur="250" autoRev="1" fill="remove"/>
                                        <p:tgtEl>
                                          <p:spTgt spid="6"/>
                                        </p:tgtEl>
                                        <p:attrNameLst>
                                          <p:attrName>fillcolor</p:attrName>
                                        </p:attrNameLst>
                                      </p:cBhvr>
                                      <p:to>
                                        <a:schemeClr val="bg1"/>
                                      </p:to>
                                    </p:animClr>
                                    <p:set>
                                      <p:cBhvr>
                                        <p:cTn id="8" dur="250" autoRev="1" fill="remove"/>
                                        <p:tgtEl>
                                          <p:spTgt spid="6"/>
                                        </p:tgtEl>
                                        <p:attrNameLst>
                                          <p:attrName>fill.type</p:attrName>
                                        </p:attrNameLst>
                                      </p:cBhvr>
                                      <p:to>
                                        <p:strVal val="solid"/>
                                      </p:to>
                                    </p:set>
                                    <p:set>
                                      <p:cBhvr>
                                        <p:cTn id="9" dur="25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311" y="415053"/>
            <a:ext cx="7943162" cy="3680460"/>
          </a:xfrm>
        </p:spPr>
        <p:txBody>
          <a:bodyPr>
            <a:noAutofit/>
          </a:bodyPr>
          <a:lstStyle/>
          <a:p>
            <a:pPr marL="0" indent="0" algn="just">
              <a:lnSpc>
                <a:spcPct val="150000"/>
              </a:lnSpc>
              <a:buNone/>
            </a:pPr>
            <a:r>
              <a:rPr lang="en-US" sz="2400" dirty="0" smtClean="0">
                <a:solidFill>
                  <a:schemeClr val="tx1"/>
                </a:solidFill>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Introduction to  sociology</a:t>
            </a:r>
            <a:endParaRPr lang="en-US" sz="3200" dirty="0" smtClean="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r>
              <a:rPr lang="en-US" sz="3200" dirty="0" smtClean="0">
                <a:solidFill>
                  <a:schemeClr val="tx1"/>
                </a:solidFill>
                <a:latin typeface="Times New Roman" panose="02020603050405020304" pitchFamily="18" charset="0"/>
                <a:cs typeface="Times New Roman" panose="02020603050405020304" pitchFamily="18" charset="0"/>
              </a:rPr>
              <a:t>The word Sociology  derived from Latin word </a:t>
            </a:r>
            <a:r>
              <a:rPr lang="en-US" sz="3200" dirty="0" smtClean="0">
                <a:solidFill>
                  <a:srgbClr val="FF0000"/>
                </a:solidFill>
                <a:latin typeface="Times New Roman" panose="02020603050405020304" pitchFamily="18" charset="0"/>
                <a:cs typeface="Times New Roman" panose="02020603050405020304" pitchFamily="18" charset="0"/>
              </a:rPr>
              <a:t>“</a:t>
            </a:r>
            <a:r>
              <a:rPr lang="en-US" sz="3200" dirty="0" err="1" smtClean="0">
                <a:solidFill>
                  <a:srgbClr val="FF0000"/>
                </a:solidFill>
                <a:latin typeface="Times New Roman" panose="02020603050405020304" pitchFamily="18" charset="0"/>
                <a:cs typeface="Times New Roman" panose="02020603050405020304" pitchFamily="18" charset="0"/>
              </a:rPr>
              <a:t>Societus</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smtClean="0">
                <a:solidFill>
                  <a:schemeClr val="tx1"/>
                </a:solidFill>
                <a:latin typeface="Times New Roman" panose="02020603050405020304" pitchFamily="18" charset="0"/>
                <a:cs typeface="Times New Roman" panose="02020603050405020304" pitchFamily="18" charset="0"/>
              </a:rPr>
              <a:t>means </a:t>
            </a:r>
            <a:r>
              <a:rPr lang="en-US" sz="3200" dirty="0" smtClean="0">
                <a:solidFill>
                  <a:srgbClr val="FF0000"/>
                </a:solidFill>
                <a:latin typeface="Times New Roman" panose="02020603050405020304" pitchFamily="18" charset="0"/>
                <a:cs typeface="Times New Roman" panose="02020603050405020304" pitchFamily="18" charset="0"/>
              </a:rPr>
              <a:t>“society”, </a:t>
            </a:r>
            <a:r>
              <a:rPr lang="en-US" sz="3200" dirty="0" smtClean="0">
                <a:solidFill>
                  <a:schemeClr val="tx1"/>
                </a:solidFill>
                <a:latin typeface="Times New Roman" panose="02020603050405020304" pitchFamily="18" charset="0"/>
                <a:cs typeface="Times New Roman" panose="02020603050405020304" pitchFamily="18" charset="0"/>
              </a:rPr>
              <a:t>and the Greek word “</a:t>
            </a:r>
            <a:r>
              <a:rPr lang="en-US" sz="3200" dirty="0" smtClean="0">
                <a:solidFill>
                  <a:srgbClr val="FF0000"/>
                </a:solidFill>
                <a:latin typeface="Times New Roman" panose="02020603050405020304" pitchFamily="18" charset="0"/>
                <a:cs typeface="Times New Roman" panose="02020603050405020304" pitchFamily="18" charset="0"/>
              </a:rPr>
              <a:t>logos</a:t>
            </a:r>
            <a:r>
              <a:rPr lang="en-US" sz="3200" dirty="0" smtClean="0">
                <a:solidFill>
                  <a:schemeClr val="tx1"/>
                </a:solidFill>
                <a:latin typeface="Times New Roman" panose="02020603050405020304" pitchFamily="18" charset="0"/>
                <a:cs typeface="Times New Roman" panose="02020603050405020304" pitchFamily="18" charset="0"/>
              </a:rPr>
              <a:t>” means “</a:t>
            </a:r>
            <a:r>
              <a:rPr lang="en-US" sz="3200" dirty="0" smtClean="0">
                <a:solidFill>
                  <a:srgbClr val="FF0000"/>
                </a:solidFill>
                <a:latin typeface="Times New Roman" panose="02020603050405020304" pitchFamily="18" charset="0"/>
                <a:cs typeface="Times New Roman" panose="02020603050405020304" pitchFamily="18" charset="0"/>
              </a:rPr>
              <a:t>study or science</a:t>
            </a:r>
            <a:r>
              <a:rPr lang="en-US" sz="3200" dirty="0" smtClean="0">
                <a:solidFill>
                  <a:schemeClr val="tx1"/>
                </a:solidFill>
                <a:latin typeface="Times New Roman" panose="02020603050405020304" pitchFamily="18" charset="0"/>
                <a:cs typeface="Times New Roman" panose="02020603050405020304" pitchFamily="18" charset="0"/>
              </a:rPr>
              <a:t>” Sociology is the “</a:t>
            </a:r>
            <a:r>
              <a:rPr lang="en-US" sz="3200" dirty="0" smtClean="0">
                <a:solidFill>
                  <a:srgbClr val="FF0000"/>
                </a:solidFill>
                <a:latin typeface="Times New Roman" panose="02020603050405020304" pitchFamily="18" charset="0"/>
                <a:cs typeface="Times New Roman" panose="02020603050405020304" pitchFamily="18" charset="0"/>
              </a:rPr>
              <a:t>Science of Society”.</a:t>
            </a:r>
            <a:endParaRPr lang="ar-IQ" sz="3200" dirty="0" smtClean="0">
              <a:solidFill>
                <a:srgbClr val="FF0000"/>
              </a:solidFill>
              <a:latin typeface="Times New Roman" panose="02020603050405020304" pitchFamily="18" charset="0"/>
              <a:cs typeface="Times New Roman" panose="02020603050405020304" pitchFamily="18" charset="0"/>
            </a:endParaRPr>
          </a:p>
          <a:p>
            <a:pPr marL="0" indent="0" algn="just">
              <a:lnSpc>
                <a:spcPct val="100000"/>
              </a:lnSpc>
              <a:buNone/>
            </a:pPr>
            <a:r>
              <a:rPr lang="en-US" sz="3200" dirty="0">
                <a:latin typeface="Times New Roman" panose="02020603050405020304" pitchFamily="18" charset="0"/>
                <a:cs typeface="Times New Roman" panose="02020603050405020304" pitchFamily="18" charset="0"/>
              </a:rPr>
              <a:t>Introduction The first social scientist to use the term sociology was a Frenchman by the name of </a:t>
            </a:r>
            <a:r>
              <a:rPr lang="en-US" sz="3200" dirty="0" err="1">
                <a:solidFill>
                  <a:srgbClr val="FF0000"/>
                </a:solidFill>
                <a:latin typeface="Times New Roman" panose="02020603050405020304" pitchFamily="18" charset="0"/>
                <a:cs typeface="Times New Roman" panose="02020603050405020304" pitchFamily="18" charset="0"/>
              </a:rPr>
              <a:t>Auguste</a:t>
            </a:r>
            <a:r>
              <a:rPr lang="en-US" sz="3200" dirty="0">
                <a:solidFill>
                  <a:srgbClr val="FF0000"/>
                </a:solidFill>
                <a:latin typeface="Times New Roman" panose="02020603050405020304" pitchFamily="18" charset="0"/>
                <a:cs typeface="Times New Roman" panose="02020603050405020304" pitchFamily="18" charset="0"/>
              </a:rPr>
              <a:t> Comte </a:t>
            </a:r>
            <a:r>
              <a:rPr lang="en-US" sz="3200" dirty="0">
                <a:latin typeface="Times New Roman" panose="02020603050405020304" pitchFamily="18" charset="0"/>
                <a:cs typeface="Times New Roman" panose="02020603050405020304" pitchFamily="18" charset="0"/>
              </a:rPr>
              <a:t>who lived from 1798-1857.</a:t>
            </a:r>
            <a:endParaRPr lang="en-US" sz="3200" dirty="0" smtClean="0">
              <a:latin typeface="Times New Roman" panose="02020603050405020304" pitchFamily="18" charset="0"/>
              <a:cs typeface="Times New Roman" panose="02020603050405020304" pitchFamily="18" charset="0"/>
            </a:endParaRPr>
          </a:p>
          <a:p>
            <a:pPr marL="0" indent="0" algn="just">
              <a:lnSpc>
                <a:spcPct val="150000"/>
              </a:lnSpc>
              <a:buNone/>
            </a:pP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930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270" y="380477"/>
            <a:ext cx="7886700" cy="3263504"/>
          </a:xfrm>
        </p:spPr>
        <p:txBody>
          <a:bodyPr>
            <a:noAutofit/>
          </a:bodyPr>
          <a:lstStyle/>
          <a:p>
            <a:pPr marL="0" indent="0">
              <a:buNone/>
            </a:pPr>
            <a:r>
              <a:rPr lang="en-US" altLang="en-US" sz="3200" dirty="0" smtClean="0">
                <a:solidFill>
                  <a:srgbClr val="CC0066"/>
                </a:solidFill>
                <a:latin typeface="Arial"/>
              </a:rPr>
              <a:t>What is sociology? </a:t>
            </a:r>
            <a:endParaRPr lang="en-US" sz="32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FF0000"/>
                </a:solidFill>
                <a:latin typeface="Times New Roman" panose="02020603050405020304" pitchFamily="18" charset="0"/>
                <a:cs typeface="Times New Roman" panose="02020603050405020304" pitchFamily="18" charset="0"/>
              </a:rPr>
              <a:t>Sociology:</a:t>
            </a:r>
            <a:r>
              <a:rPr lang="en-US" sz="3200" dirty="0" smtClean="0">
                <a:latin typeface="Times New Roman" panose="02020603050405020304" pitchFamily="18" charset="0"/>
                <a:cs typeface="Times New Roman" panose="02020603050405020304" pitchFamily="18" charset="0"/>
              </a:rPr>
              <a:t> Sociology is the scientific and systematic study of </a:t>
            </a:r>
            <a:r>
              <a:rPr lang="en-US" sz="3200" dirty="0" smtClean="0">
                <a:solidFill>
                  <a:srgbClr val="FF0000"/>
                </a:solidFill>
                <a:latin typeface="Times New Roman" panose="02020603050405020304" pitchFamily="18" charset="0"/>
                <a:cs typeface="Times New Roman" panose="02020603050405020304" pitchFamily="18" charset="0"/>
              </a:rPr>
              <a:t>groups</a:t>
            </a:r>
            <a:r>
              <a:rPr lang="en-US" sz="3200" dirty="0" smtClean="0">
                <a:latin typeface="Times New Roman" panose="02020603050405020304" pitchFamily="18" charset="0"/>
                <a:cs typeface="Times New Roman" panose="02020603050405020304" pitchFamily="18" charset="0"/>
              </a:rPr>
              <a:t> and group interactions, </a:t>
            </a:r>
            <a:r>
              <a:rPr lang="en-US" sz="3200" dirty="0" smtClean="0">
                <a:solidFill>
                  <a:srgbClr val="FF0000"/>
                </a:solidFill>
                <a:latin typeface="Times New Roman" panose="02020603050405020304" pitchFamily="18" charset="0"/>
                <a:cs typeface="Times New Roman" panose="02020603050405020304" pitchFamily="18" charset="0"/>
              </a:rPr>
              <a:t>societies</a:t>
            </a:r>
            <a:r>
              <a:rPr lang="en-US" sz="3200" dirty="0" smtClean="0">
                <a:latin typeface="Times New Roman" panose="02020603050405020304" pitchFamily="18" charset="0"/>
                <a:cs typeface="Times New Roman" panose="02020603050405020304" pitchFamily="18" charset="0"/>
              </a:rPr>
              <a:t> and social interactions, from small and personal groups to very large groups. </a:t>
            </a:r>
          </a:p>
          <a:p>
            <a:pPr marL="0" indent="0" algn="just">
              <a:buNone/>
            </a:pPr>
            <a:r>
              <a:rPr lang="en-US" sz="3200" dirty="0" smtClean="0">
                <a:latin typeface="Times New Roman" panose="02020603050405020304" pitchFamily="18" charset="0"/>
                <a:cs typeface="Times New Roman" panose="02020603050405020304" pitchFamily="18" charset="0"/>
              </a:rPr>
              <a:t> </a:t>
            </a:r>
            <a:r>
              <a:rPr lang="en-US" sz="3200" dirty="0">
                <a:solidFill>
                  <a:srgbClr val="FF0000"/>
                </a:solidFill>
                <a:latin typeface="Times New Roman" panose="02020603050405020304" pitchFamily="18" charset="0"/>
                <a:cs typeface="Times New Roman" panose="02020603050405020304" pitchFamily="18" charset="0"/>
              </a:rPr>
              <a:t>S</a:t>
            </a:r>
            <a:r>
              <a:rPr lang="en-US" sz="3200" dirty="0" smtClean="0">
                <a:solidFill>
                  <a:srgbClr val="FF0000"/>
                </a:solidFill>
                <a:latin typeface="Times New Roman" panose="02020603050405020304" pitchFamily="18" charset="0"/>
                <a:cs typeface="Times New Roman" panose="02020603050405020304" pitchFamily="18" charset="0"/>
              </a:rPr>
              <a:t>ociety: </a:t>
            </a: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group of people who </a:t>
            </a:r>
            <a:r>
              <a:rPr lang="en-US" sz="3200" u="sng" dirty="0">
                <a:latin typeface="Times New Roman" panose="02020603050405020304" pitchFamily="18" charset="0"/>
                <a:cs typeface="Times New Roman" panose="02020603050405020304" pitchFamily="18" charset="0"/>
              </a:rPr>
              <a:t>live</a:t>
            </a:r>
            <a:r>
              <a:rPr lang="en-US" sz="3200" dirty="0">
                <a:latin typeface="Times New Roman" panose="02020603050405020304" pitchFamily="18" charset="0"/>
                <a:cs typeface="Times New Roman" panose="02020603050405020304" pitchFamily="18" charset="0"/>
              </a:rPr>
              <a:t> in a defined geographic area, who </a:t>
            </a:r>
            <a:r>
              <a:rPr lang="en-US" sz="3200" u="sng" dirty="0">
                <a:latin typeface="Times New Roman" panose="02020603050405020304" pitchFamily="18" charset="0"/>
                <a:cs typeface="Times New Roman" panose="02020603050405020304" pitchFamily="18" charset="0"/>
              </a:rPr>
              <a:t>interact</a:t>
            </a:r>
            <a:r>
              <a:rPr lang="en-US" sz="3200" dirty="0">
                <a:latin typeface="Times New Roman" panose="02020603050405020304" pitchFamily="18" charset="0"/>
                <a:cs typeface="Times New Roman" panose="02020603050405020304" pitchFamily="18" charset="0"/>
              </a:rPr>
              <a:t> with one another, and who </a:t>
            </a:r>
            <a:r>
              <a:rPr lang="en-US" sz="3200" u="sng" dirty="0">
                <a:latin typeface="Times New Roman" panose="02020603050405020304" pitchFamily="18" charset="0"/>
                <a:cs typeface="Times New Roman" panose="02020603050405020304" pitchFamily="18" charset="0"/>
              </a:rPr>
              <a:t>share</a:t>
            </a:r>
            <a:r>
              <a:rPr lang="en-US" sz="3200" dirty="0">
                <a:latin typeface="Times New Roman" panose="02020603050405020304" pitchFamily="18" charset="0"/>
                <a:cs typeface="Times New Roman" panose="02020603050405020304" pitchFamily="18" charset="0"/>
              </a:rPr>
              <a:t> a common </a:t>
            </a:r>
            <a:r>
              <a:rPr lang="en-US" sz="3200" dirty="0" smtClean="0">
                <a:latin typeface="Times New Roman" panose="02020603050405020304" pitchFamily="18" charset="0"/>
                <a:cs typeface="Times New Roman" panose="02020603050405020304" pitchFamily="18" charset="0"/>
              </a:rPr>
              <a:t>culture</a:t>
            </a:r>
            <a:endParaRPr lang="en-US" sz="3200"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253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670" y="537410"/>
            <a:ext cx="7886700" cy="3263504"/>
          </a:xfrm>
        </p:spPr>
        <p:txBody>
          <a:bodyPr>
            <a:noAutofit/>
          </a:bodyPr>
          <a:lstStyle/>
          <a:p>
            <a:pPr marL="0" lvl="0" indent="0" algn="just">
              <a:buNone/>
            </a:pPr>
            <a:r>
              <a:rPr lang="en-US" sz="3200" u="sng" dirty="0">
                <a:solidFill>
                  <a:srgbClr val="FF0000"/>
                </a:solidFill>
                <a:latin typeface="Times New Roman" panose="02020603050405020304" pitchFamily="18" charset="0"/>
                <a:cs typeface="Times New Roman" panose="02020603050405020304" pitchFamily="18" charset="0"/>
              </a:rPr>
              <a:t>Culture</a:t>
            </a:r>
            <a:endParaRPr lang="en-US" sz="3200" u="sng" dirty="0" smtClean="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sz="3200" dirty="0" smtClean="0">
                <a:solidFill>
                  <a:prstClr val="black"/>
                </a:solidFill>
                <a:latin typeface="Times New Roman" panose="02020603050405020304" pitchFamily="18" charset="0"/>
                <a:cs typeface="Times New Roman" panose="02020603050405020304" pitchFamily="18" charset="0"/>
              </a:rPr>
              <a:t>The </a:t>
            </a:r>
            <a:r>
              <a:rPr lang="en-US" sz="3200" dirty="0">
                <a:solidFill>
                  <a:prstClr val="black"/>
                </a:solidFill>
                <a:latin typeface="Times New Roman" panose="02020603050405020304" pitchFamily="18" charset="0"/>
                <a:cs typeface="Times New Roman" panose="02020603050405020304" pitchFamily="18" charset="0"/>
              </a:rPr>
              <a:t>term culture refers to the group’s shared </a:t>
            </a:r>
            <a:r>
              <a:rPr lang="en-US" sz="3200" u="sng" dirty="0">
                <a:solidFill>
                  <a:prstClr val="black"/>
                </a:solidFill>
                <a:latin typeface="Times New Roman" panose="02020603050405020304" pitchFamily="18" charset="0"/>
                <a:cs typeface="Times New Roman" panose="02020603050405020304" pitchFamily="18" charset="0"/>
              </a:rPr>
              <a:t>practices</a:t>
            </a:r>
            <a:r>
              <a:rPr lang="en-US" sz="3200" dirty="0">
                <a:solidFill>
                  <a:prstClr val="black"/>
                </a:solidFill>
                <a:latin typeface="Times New Roman" panose="02020603050405020304" pitchFamily="18" charset="0"/>
                <a:cs typeface="Times New Roman" panose="02020603050405020304" pitchFamily="18" charset="0"/>
              </a:rPr>
              <a:t>, </a:t>
            </a:r>
            <a:r>
              <a:rPr lang="en-US" sz="3200" u="sng" dirty="0">
                <a:solidFill>
                  <a:prstClr val="black"/>
                </a:solidFill>
                <a:latin typeface="Times New Roman" panose="02020603050405020304" pitchFamily="18" charset="0"/>
                <a:cs typeface="Times New Roman" panose="02020603050405020304" pitchFamily="18" charset="0"/>
              </a:rPr>
              <a:t>values,</a:t>
            </a:r>
            <a:r>
              <a:rPr lang="en-US" sz="3200" dirty="0">
                <a:solidFill>
                  <a:prstClr val="black"/>
                </a:solidFill>
                <a:latin typeface="Times New Roman" panose="02020603050405020304" pitchFamily="18" charset="0"/>
                <a:cs typeface="Times New Roman" panose="02020603050405020304" pitchFamily="18" charset="0"/>
              </a:rPr>
              <a:t> and </a:t>
            </a:r>
            <a:r>
              <a:rPr lang="en-US" sz="3200" u="sng" dirty="0">
                <a:solidFill>
                  <a:prstClr val="black"/>
                </a:solidFill>
                <a:latin typeface="Times New Roman" panose="02020603050405020304" pitchFamily="18" charset="0"/>
                <a:cs typeface="Times New Roman" panose="02020603050405020304" pitchFamily="18" charset="0"/>
              </a:rPr>
              <a:t>beliefs</a:t>
            </a:r>
            <a:r>
              <a:rPr lang="en-US" sz="3200" dirty="0">
                <a:solidFill>
                  <a:prstClr val="black"/>
                </a:solidFill>
                <a:latin typeface="Times New Roman" panose="02020603050405020304" pitchFamily="18" charset="0"/>
                <a:cs typeface="Times New Roman" panose="02020603050405020304" pitchFamily="18" charset="0"/>
              </a:rPr>
              <a:t>. </a:t>
            </a:r>
            <a:endParaRPr lang="en-US" sz="3200" dirty="0" smtClean="0">
              <a:solidFill>
                <a:prstClr val="black"/>
              </a:solidFill>
              <a:latin typeface="Times New Roman" panose="02020603050405020304" pitchFamily="18" charset="0"/>
              <a:cs typeface="Times New Roman" panose="02020603050405020304" pitchFamily="18" charset="0"/>
            </a:endParaRPr>
          </a:p>
          <a:p>
            <a:pPr marL="0" lvl="0" indent="0" algn="just">
              <a:buNone/>
            </a:pPr>
            <a:r>
              <a:rPr lang="en-US" sz="3200" dirty="0" smtClean="0">
                <a:solidFill>
                  <a:prstClr val="black"/>
                </a:solidFill>
                <a:latin typeface="Times New Roman" panose="02020603050405020304" pitchFamily="18" charset="0"/>
                <a:cs typeface="Times New Roman" panose="02020603050405020304" pitchFamily="18" charset="0"/>
              </a:rPr>
              <a:t>Culture </a:t>
            </a:r>
            <a:r>
              <a:rPr lang="en-US" sz="3200" dirty="0">
                <a:solidFill>
                  <a:prstClr val="black"/>
                </a:solidFill>
                <a:latin typeface="Times New Roman" panose="02020603050405020304" pitchFamily="18" charset="0"/>
                <a:cs typeface="Times New Roman" panose="02020603050405020304" pitchFamily="18" charset="0"/>
              </a:rPr>
              <a:t>encompasses a group’s way of life, from routine, everyday interactions to the most important parts of group members’ lives. It includes everything produced by a society, including all the social rules</a:t>
            </a:r>
            <a:r>
              <a:rPr lang="en-US" sz="3200" dirty="0" smtClean="0">
                <a:solidFill>
                  <a:prstClr val="black"/>
                </a:solidFill>
                <a:latin typeface="Times New Roman" panose="02020603050405020304" pitchFamily="18" charset="0"/>
                <a:cs typeface="Times New Roman" panose="02020603050405020304" pitchFamily="18" charset="0"/>
              </a:rPr>
              <a:t>.</a:t>
            </a:r>
          </a:p>
          <a:p>
            <a:pPr marL="0" indent="0" algn="just">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87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683" y="350741"/>
            <a:ext cx="8359233" cy="4065142"/>
          </a:xfrm>
        </p:spPr>
        <p:txBody>
          <a:bodyPr>
            <a:noAutofit/>
          </a:bodyPr>
          <a:lstStyle/>
          <a:p>
            <a:pPr algn="just">
              <a:buNone/>
            </a:pPr>
            <a:r>
              <a:rPr lang="en-US" altLang="en-US" sz="3200" dirty="0">
                <a:solidFill>
                  <a:srgbClr val="FF0000"/>
                </a:solidFill>
                <a:latin typeface="Times New Roman" panose="02020603050405020304" pitchFamily="18" charset="0"/>
                <a:cs typeface="Times New Roman" panose="02020603050405020304" pitchFamily="18" charset="0"/>
              </a:rPr>
              <a:t>Socialization</a:t>
            </a:r>
            <a:r>
              <a:rPr lang="en-US" altLang="en-US" sz="3200" dirty="0">
                <a:latin typeface="Times New Roman" panose="02020603050405020304" pitchFamily="18" charset="0"/>
                <a:cs typeface="Times New Roman" panose="02020603050405020304" pitchFamily="18" charset="0"/>
              </a:rPr>
              <a:t> is a life process, but is generally divided into two parts: </a:t>
            </a:r>
          </a:p>
          <a:p>
            <a:pPr algn="just">
              <a:buNone/>
            </a:pPr>
            <a:r>
              <a:rPr lang="en-US" altLang="en-US" sz="3200" dirty="0">
                <a:solidFill>
                  <a:srgbClr val="FF0000"/>
                </a:solidFill>
                <a:latin typeface="Times New Roman" panose="02020603050405020304" pitchFamily="18" charset="0"/>
                <a:cs typeface="Times New Roman" panose="02020603050405020304" pitchFamily="18" charset="0"/>
              </a:rPr>
              <a:t>Primary socialization</a:t>
            </a:r>
            <a:r>
              <a:rPr lang="en-US" altLang="en-US" sz="3200" dirty="0">
                <a:latin typeface="Times New Roman" panose="02020603050405020304" pitchFamily="18" charset="0"/>
                <a:cs typeface="Times New Roman" panose="02020603050405020304" pitchFamily="18" charset="0"/>
              </a:rPr>
              <a:t>: takes place early in life, as a child and adolescent. </a:t>
            </a:r>
          </a:p>
          <a:p>
            <a:pPr algn="just">
              <a:buNone/>
            </a:pPr>
            <a:r>
              <a:rPr lang="en-US" altLang="en-US" sz="3200" dirty="0">
                <a:solidFill>
                  <a:srgbClr val="FF0000"/>
                </a:solidFill>
                <a:latin typeface="Times New Roman" panose="02020603050405020304" pitchFamily="18" charset="0"/>
                <a:cs typeface="Times New Roman" panose="02020603050405020304" pitchFamily="18" charset="0"/>
              </a:rPr>
              <a:t>Secondary socialization</a:t>
            </a:r>
            <a:r>
              <a:rPr lang="en-US" altLang="en-US" sz="3200" dirty="0">
                <a:latin typeface="Times New Roman" panose="02020603050405020304" pitchFamily="18" charset="0"/>
                <a:cs typeface="Times New Roman" panose="02020603050405020304" pitchFamily="18" charset="0"/>
              </a:rPr>
              <a:t>: refers to the socialization that takes place throughout one's life, both as a child and as one encounters new groups that require additional socializations. </a:t>
            </a:r>
          </a:p>
        </p:txBody>
      </p:sp>
    </p:spTree>
    <p:extLst>
      <p:ext uri="{BB962C8B-B14F-4D97-AF65-F5344CB8AC3E}">
        <p14:creationId xmlns:p14="http://schemas.microsoft.com/office/powerpoint/2010/main" val="17546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210" y="345909"/>
            <a:ext cx="7886700" cy="3263504"/>
          </a:xfrm>
        </p:spPr>
        <p:txBody>
          <a:bodyPr>
            <a:noAutofit/>
          </a:bodyPr>
          <a:lstStyle/>
          <a:p>
            <a:pPr marL="0" indent="0" algn="just">
              <a:buNone/>
            </a:pPr>
            <a:r>
              <a:rPr lang="en-US" sz="3200" b="1" u="sng" dirty="0" smtClean="0">
                <a:solidFill>
                  <a:srgbClr val="FF0000"/>
                </a:solidFill>
                <a:latin typeface="Times New Roman" panose="02020603050405020304" pitchFamily="18" charset="0"/>
                <a:cs typeface="Times New Roman" panose="02020603050405020304" pitchFamily="18" charset="0"/>
              </a:rPr>
              <a:t>Teaching </a:t>
            </a:r>
            <a:r>
              <a:rPr lang="en-US" sz="3200" b="1" u="sng" dirty="0">
                <a:solidFill>
                  <a:srgbClr val="FF0000"/>
                </a:solidFill>
                <a:latin typeface="Times New Roman" panose="02020603050405020304" pitchFamily="18" charset="0"/>
                <a:cs typeface="Times New Roman" panose="02020603050405020304" pitchFamily="18" charset="0"/>
              </a:rPr>
              <a:t>of Sociology as a Separate Discipline </a:t>
            </a: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Sociology </a:t>
            </a:r>
            <a:r>
              <a:rPr lang="en-US" sz="3200" dirty="0">
                <a:latin typeface="Times New Roman" panose="02020603050405020304" pitchFamily="18" charset="0"/>
                <a:cs typeface="Times New Roman" panose="02020603050405020304" pitchFamily="18" charset="0"/>
              </a:rPr>
              <a:t>is one of the youngest of the social science disciplines. It was earlier studied as a part of philosophy</a:t>
            </a:r>
            <a:r>
              <a:rPr lang="en-US" sz="3200" dirty="0" smtClean="0">
                <a:latin typeface="Times New Roman" panose="02020603050405020304" pitchFamily="18" charset="0"/>
                <a:cs typeface="Times New Roman" panose="02020603050405020304" pitchFamily="18" charset="0"/>
              </a:rPr>
              <a:t>.</a:t>
            </a:r>
          </a:p>
          <a:p>
            <a:pPr marL="0" indent="0" algn="just">
              <a:buNone/>
            </a:pPr>
            <a:r>
              <a:rPr lang="en-US" sz="3200" dirty="0" smtClean="0">
                <a:latin typeface="Times New Roman" panose="02020603050405020304" pitchFamily="18" charset="0"/>
                <a:cs typeface="Times New Roman" panose="02020603050405020304" pitchFamily="18" charset="0"/>
              </a:rPr>
              <a:t>With the development of modern science and scientific methods during the 18</a:t>
            </a:r>
            <a:r>
              <a:rPr lang="en-US" sz="3200" baseline="30000" dirty="0" smtClean="0">
                <a:latin typeface="Times New Roman" panose="02020603050405020304" pitchFamily="18" charset="0"/>
                <a:cs typeface="Times New Roman" panose="02020603050405020304" pitchFamily="18" charset="0"/>
              </a:rPr>
              <a:t>th</a:t>
            </a:r>
            <a:r>
              <a:rPr lang="en-US" sz="3200" dirty="0" smtClean="0">
                <a:solidFill>
                  <a:prstClr val="black"/>
                </a:solidFill>
                <a:latin typeface="Times New Roman" panose="02020603050405020304" pitchFamily="18" charset="0"/>
                <a:cs typeface="Times New Roman" panose="02020603050405020304" pitchFamily="18" charset="0"/>
              </a:rPr>
              <a:t>and 19</a:t>
            </a:r>
            <a:r>
              <a:rPr lang="en-US" sz="3200" baseline="30000" dirty="0" smtClean="0">
                <a:solidFill>
                  <a:prstClr val="black"/>
                </a:solidFill>
                <a:latin typeface="Times New Roman" panose="02020603050405020304" pitchFamily="18" charset="0"/>
                <a:cs typeface="Times New Roman" panose="02020603050405020304" pitchFamily="18" charset="0"/>
              </a:rPr>
              <a:t>th</a:t>
            </a:r>
            <a:r>
              <a:rPr lang="ar-IQ" sz="3200" dirty="0" smtClean="0">
                <a:solidFill>
                  <a:prstClr val="black"/>
                </a:solidFill>
                <a:latin typeface="Times New Roman" panose="02020603050405020304" pitchFamily="18" charset="0"/>
                <a:cs typeface="Times New Roman" panose="02020603050405020304" pitchFamily="18" charset="0"/>
              </a:rPr>
              <a:t> </a:t>
            </a:r>
            <a:r>
              <a:rPr lang="en-US" sz="3200" dirty="0" smtClean="0">
                <a:solidFill>
                  <a:prstClr val="black"/>
                </a:solidFill>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rPr>
              <a:t>centuries, there was a separation of sociology from philosophy and a closer association with the natural or physical sciences</a:t>
            </a:r>
            <a:r>
              <a:rPr lang="en-US" sz="3200" dirty="0" smtClean="0">
                <a:latin typeface="Times New Roman" panose="02020603050405020304" pitchFamily="18" charset="0"/>
                <a:cs typeface="Times New Roman" panose="02020603050405020304" pitchFamily="18" charset="0"/>
              </a:rPr>
              <a:t> </a:t>
            </a:r>
            <a:endParaRPr lang="ar-IQ"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15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340" y="416719"/>
            <a:ext cx="7981950" cy="3263504"/>
          </a:xfrm>
        </p:spPr>
        <p:txBody>
          <a:bodyPr>
            <a:noAutofit/>
          </a:bodyPr>
          <a:lstStyle/>
          <a:p>
            <a:pPr marL="0" indent="0" algn="just">
              <a:buNone/>
            </a:pPr>
            <a:r>
              <a:rPr lang="en-US" sz="2700" b="1" u="sng" dirty="0">
                <a:solidFill>
                  <a:srgbClr val="FF0000"/>
                </a:solidFill>
                <a:latin typeface="Times New Roman" panose="02020603050405020304" pitchFamily="18" charset="0"/>
                <a:cs typeface="Times New Roman" panose="02020603050405020304" pitchFamily="18" charset="0"/>
              </a:rPr>
              <a:t>Characteristics of sociology :- </a:t>
            </a:r>
            <a:r>
              <a:rPr lang="en-US" sz="2700" dirty="0" smtClean="0">
                <a:solidFill>
                  <a:prstClr val="black"/>
                </a:solidFill>
                <a:latin typeface="Times New Roman" panose="02020603050405020304" pitchFamily="18" charset="0"/>
                <a:cs typeface="Times New Roman" panose="02020603050405020304" pitchFamily="18" charset="0"/>
              </a:rPr>
              <a:t>: </a:t>
            </a:r>
            <a:endParaRPr lang="ar-IQ" sz="2700" dirty="0">
              <a:solidFill>
                <a:prstClr val="black"/>
              </a:solidFill>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700" dirty="0" smtClean="0"/>
              <a:t>Sociology </a:t>
            </a:r>
            <a:r>
              <a:rPr lang="en-US" sz="2700" dirty="0"/>
              <a:t>identifies patterns in human behavior through recurring relationships and institutions.  </a:t>
            </a:r>
          </a:p>
          <a:p>
            <a:pPr marL="514350" indent="-514350">
              <a:buFont typeface="+mj-lt"/>
              <a:buAutoNum type="arabicPeriod"/>
            </a:pPr>
            <a:r>
              <a:rPr lang="en-US" sz="2700" dirty="0" smtClean="0"/>
              <a:t>Sociologists </a:t>
            </a:r>
            <a:r>
              <a:rPr lang="en-US" sz="2700" dirty="0"/>
              <a:t>study societal structures, like family and education, and their influence on individual behavior.  </a:t>
            </a:r>
          </a:p>
          <a:p>
            <a:pPr marL="514350" indent="-514350">
              <a:buFont typeface="+mj-lt"/>
              <a:buAutoNum type="arabicPeriod"/>
            </a:pPr>
            <a:r>
              <a:rPr lang="en-US" sz="2700" dirty="0" smtClean="0"/>
              <a:t> </a:t>
            </a:r>
            <a:r>
              <a:rPr lang="en-US" sz="2700" dirty="0"/>
              <a:t>Sociology explores how culture shapes behavior and the impact of cultural differences on social life.</a:t>
            </a:r>
            <a:endParaRPr lang="en-US" sz="2700" dirty="0"/>
          </a:p>
        </p:txBody>
      </p:sp>
    </p:spTree>
    <p:extLst>
      <p:ext uri="{BB962C8B-B14F-4D97-AF65-F5344CB8AC3E}">
        <p14:creationId xmlns:p14="http://schemas.microsoft.com/office/powerpoint/2010/main" val="373321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4405" y="550843"/>
            <a:ext cx="8328752" cy="4325956"/>
          </a:xfrm>
        </p:spPr>
        <p:txBody>
          <a:bodyPr>
            <a:noAutofit/>
          </a:bodyPr>
          <a:lstStyle/>
          <a:p>
            <a:pPr marL="457200" indent="-457200">
              <a:buFont typeface="+mj-lt"/>
              <a:buAutoNum type="arabicPeriod" startAt="4"/>
            </a:pPr>
            <a:r>
              <a:rPr lang="en-US" sz="2400" dirty="0">
                <a:latin typeface="Times New Roman" panose="02020603050405020304" pitchFamily="18" charset="0"/>
                <a:cs typeface="Times New Roman" panose="02020603050405020304" pitchFamily="18" charset="0"/>
              </a:rPr>
              <a:t>While psychology often focuses on individual behavior, sociology primarily looks at how group interactions, socialization, and collective behaviors emerge..  </a:t>
            </a:r>
          </a:p>
          <a:p>
            <a:pPr marL="457200" indent="-457200">
              <a:buFont typeface="+mj-lt"/>
              <a:buAutoNum type="arabicPeriod" startAt="4"/>
            </a:pP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challenges conventional wisdom, examining inequality, power dynamics, and social justice.  </a:t>
            </a:r>
          </a:p>
          <a:p>
            <a:pPr marL="457200" indent="-457200">
              <a:buFont typeface="+mj-lt"/>
              <a:buAutoNum type="arabicPeriod" startAt="4"/>
            </a:pPr>
            <a:r>
              <a:rPr lang="en-US" sz="2400" dirty="0" smtClean="0">
                <a:latin typeface="Times New Roman" panose="02020603050405020304" pitchFamily="18" charset="0"/>
                <a:cs typeface="Times New Roman" panose="02020603050405020304" pitchFamily="18" charset="0"/>
              </a:rPr>
              <a:t>Sociology </a:t>
            </a:r>
            <a:r>
              <a:rPr lang="en-US" sz="2400" dirty="0">
                <a:latin typeface="Times New Roman" panose="02020603050405020304" pitchFamily="18" charset="0"/>
                <a:cs typeface="Times New Roman" panose="02020603050405020304" pitchFamily="18" charset="0"/>
              </a:rPr>
              <a:t>focuses on societal evolution and the factors driving social change, like technology and globalization.  </a:t>
            </a:r>
          </a:p>
          <a:p>
            <a:pPr marL="457200" indent="-457200">
              <a:buFont typeface="+mj-lt"/>
              <a:buAutoNum type="arabicPeriod" startAt="4"/>
            </a:pP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integrates insights from various disciplines for a comprehensive understanding of society.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149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261" y="71694"/>
            <a:ext cx="8636715" cy="4083993"/>
          </a:xfrm>
        </p:spPr>
        <p:txBody>
          <a:bodyPr>
            <a:noAutofit/>
          </a:bodyPr>
          <a:lstStyle/>
          <a:p>
            <a:pPr marL="0" indent="0" algn="just">
              <a:buNone/>
            </a:pPr>
            <a:r>
              <a:rPr lang="en-US" sz="2800" b="1" u="sng" dirty="0">
                <a:solidFill>
                  <a:srgbClr val="FF0000"/>
                </a:solidFill>
                <a:latin typeface="Times New Roman" panose="02020603050405020304" pitchFamily="18" charset="0"/>
                <a:cs typeface="Times New Roman" panose="02020603050405020304" pitchFamily="18" charset="0"/>
              </a:rPr>
              <a:t>Field of sociology :-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General </a:t>
            </a:r>
            <a:r>
              <a:rPr lang="en-US" sz="2800" dirty="0">
                <a:latin typeface="Times New Roman" panose="02020603050405020304" pitchFamily="18" charset="0"/>
                <a:cs typeface="Times New Roman" panose="02020603050405020304" pitchFamily="18" charset="0"/>
              </a:rPr>
              <a:t>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Moral </a:t>
            </a:r>
            <a:r>
              <a:rPr lang="en-US" sz="2800" dirty="0">
                <a:latin typeface="Times New Roman" panose="02020603050405020304" pitchFamily="18" charset="0"/>
                <a:cs typeface="Times New Roman" panose="02020603050405020304" pitchFamily="18" charset="0"/>
              </a:rPr>
              <a:t>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Criminal </a:t>
            </a:r>
            <a:r>
              <a:rPr lang="en-US" sz="2800" dirty="0">
                <a:latin typeface="Times New Roman" panose="02020603050405020304" pitchFamily="18" charset="0"/>
                <a:cs typeface="Times New Roman" panose="02020603050405020304" pitchFamily="18" charset="0"/>
              </a:rPr>
              <a:t>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Religious </a:t>
            </a:r>
            <a:r>
              <a:rPr lang="en-US" sz="2800" dirty="0">
                <a:latin typeface="Times New Roman" panose="02020603050405020304" pitchFamily="18" charset="0"/>
                <a:cs typeface="Times New Roman" panose="02020603050405020304" pitchFamily="18" charset="0"/>
              </a:rPr>
              <a:t>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Economic </a:t>
            </a:r>
            <a:r>
              <a:rPr lang="en-US" sz="2800" dirty="0">
                <a:latin typeface="Times New Roman" panose="02020603050405020304" pitchFamily="18" charset="0"/>
                <a:cs typeface="Times New Roman" panose="02020603050405020304" pitchFamily="18" charset="0"/>
              </a:rPr>
              <a:t>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Family </a:t>
            </a:r>
            <a:r>
              <a:rPr lang="en-US" sz="2800" dirty="0">
                <a:latin typeface="Times New Roman" panose="02020603050405020304" pitchFamily="18" charset="0"/>
                <a:cs typeface="Times New Roman" panose="02020603050405020304" pitchFamily="18" charset="0"/>
              </a:rPr>
              <a:t>sociology </a:t>
            </a:r>
          </a:p>
        </p:txBody>
      </p:sp>
    </p:spTree>
    <p:extLst>
      <p:ext uri="{BB962C8B-B14F-4D97-AF65-F5344CB8AC3E}">
        <p14:creationId xmlns:p14="http://schemas.microsoft.com/office/powerpoint/2010/main" val="53666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577" y="660728"/>
            <a:ext cx="7886700" cy="3753719"/>
          </a:xfrm>
        </p:spPr>
        <p:txBody>
          <a:bodyPr>
            <a:normAutofit/>
          </a:bodyPr>
          <a:lstStyle/>
          <a:p>
            <a:pPr marL="0" indent="0" algn="just">
              <a:buNone/>
            </a:pPr>
            <a:r>
              <a:rPr lang="en-US" sz="2800" b="1" dirty="0">
                <a:solidFill>
                  <a:srgbClr val="FF0000"/>
                </a:solidFill>
                <a:latin typeface="Times New Roman" panose="02020603050405020304" pitchFamily="18" charset="0"/>
                <a:cs typeface="Times New Roman" panose="02020603050405020304" pitchFamily="18" charset="0"/>
              </a:rPr>
              <a:t>Importance of sociology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is scientific study of society.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It keeps </a:t>
            </a:r>
            <a:r>
              <a:rPr lang="en-US" sz="2800" dirty="0">
                <a:latin typeface="Times New Roman" panose="02020603050405020304" pitchFamily="18" charset="0"/>
                <a:cs typeface="Times New Roman" panose="02020603050405020304" pitchFamily="18" charset="0"/>
              </a:rPr>
              <a:t>us update information on modern institutions.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helps in solvation of social problems.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adds to the knowledge of society </a:t>
            </a:r>
          </a:p>
          <a:p>
            <a:pPr marL="514350" indent="-514350" algn="just">
              <a:buFont typeface="+mj-lt"/>
              <a:buAutoNum type="arabicPeriod"/>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contributes to understand human culture to make good citizens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983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3167" y="198304"/>
            <a:ext cx="8379665" cy="3502324"/>
          </a:xfrm>
        </p:spPr>
        <p:txBody>
          <a:bodyPr>
            <a:noAutofit/>
          </a:bodyPr>
          <a:lstStyle/>
          <a:p>
            <a:pPr marL="0" indent="0" algn="just">
              <a:buNone/>
            </a:pPr>
            <a:r>
              <a:rPr lang="en-US" sz="2400" b="1" dirty="0">
                <a:solidFill>
                  <a:srgbClr val="FF0000"/>
                </a:solidFill>
                <a:latin typeface="Times New Roman" panose="02020603050405020304" pitchFamily="18" charset="0"/>
                <a:cs typeface="Times New Roman" panose="02020603050405020304" pitchFamily="18" charset="0"/>
              </a:rPr>
              <a:t>Goals of study the sociology </a:t>
            </a:r>
            <a:r>
              <a:rPr lang="ar-IQ" sz="2400" b="1" dirty="0" smtClean="0">
                <a:solidFill>
                  <a:srgbClr val="FF0000"/>
                </a:solidFill>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Understand key sociology concepts.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Identify society's components.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Assess </a:t>
            </a:r>
            <a:r>
              <a:rPr lang="en-US" sz="2400" dirty="0">
                <a:latin typeface="Times New Roman" panose="02020603050405020304" pitchFamily="18" charset="0"/>
                <a:cs typeface="Times New Roman" panose="02020603050405020304" pitchFamily="18" charset="0"/>
              </a:rPr>
              <a:t>sociology's relevance to nursing.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Recognize </a:t>
            </a:r>
            <a:r>
              <a:rPr lang="en-US" sz="2400" dirty="0">
                <a:latin typeface="Times New Roman" panose="02020603050405020304" pitchFamily="18" charset="0"/>
                <a:cs typeface="Times New Roman" panose="02020603050405020304" pitchFamily="18" charset="0"/>
              </a:rPr>
              <a:t>interpersonal dynamics in healthcare teams.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Clarify </a:t>
            </a:r>
            <a:r>
              <a:rPr lang="en-US" sz="2400" dirty="0">
                <a:latin typeface="Times New Roman" panose="02020603050405020304" pitchFamily="18" charset="0"/>
                <a:cs typeface="Times New Roman" panose="02020603050405020304" pitchFamily="18" charset="0"/>
              </a:rPr>
              <a:t>rights and roles of clients and health professionals.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Foster </a:t>
            </a:r>
            <a:r>
              <a:rPr lang="en-US" sz="2400" dirty="0">
                <a:latin typeface="Times New Roman" panose="02020603050405020304" pitchFamily="18" charset="0"/>
                <a:cs typeface="Times New Roman" panose="02020603050405020304" pitchFamily="18" charset="0"/>
              </a:rPr>
              <a:t>positive attitudes towards clients and colleagues.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Explore </a:t>
            </a:r>
            <a:r>
              <a:rPr lang="en-US" sz="2400" dirty="0">
                <a:latin typeface="Times New Roman" panose="02020603050405020304" pitchFamily="18" charset="0"/>
                <a:cs typeface="Times New Roman" panose="02020603050405020304" pitchFamily="18" charset="0"/>
              </a:rPr>
              <a:t>social behaviors related to health and disease.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Evaluate community roles in health services.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Analyze prevalent health issues in Iraqi society.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Propose scientifically-based solutions to health problems.</a:t>
            </a:r>
            <a:endParaRPr lang="ar-IQ" sz="2400" dirty="0" smtClean="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6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159" y="124209"/>
            <a:ext cx="7886700" cy="3263504"/>
          </a:xfrm>
        </p:spPr>
        <p:txBody>
          <a:bodyPr>
            <a:noAutofit/>
          </a:bodyPr>
          <a:lstStyle/>
          <a:p>
            <a:pPr marL="0" indent="0" algn="just">
              <a:buNone/>
            </a:pPr>
            <a:r>
              <a:rPr lang="en-US" sz="2800" b="1" u="sng" dirty="0">
                <a:solidFill>
                  <a:srgbClr val="FF0000"/>
                </a:solidFill>
                <a:latin typeface="Times New Roman" panose="02020603050405020304" pitchFamily="18" charset="0"/>
                <a:cs typeface="Times New Roman" panose="02020603050405020304" pitchFamily="18" charset="0"/>
              </a:rPr>
              <a:t>Medical </a:t>
            </a:r>
            <a:r>
              <a:rPr lang="en-US" sz="2800" b="1" u="sng" dirty="0" smtClean="0">
                <a:solidFill>
                  <a:srgbClr val="FF0000"/>
                </a:solidFill>
                <a:latin typeface="Times New Roman" panose="02020603050405020304" pitchFamily="18" charset="0"/>
                <a:cs typeface="Times New Roman" panose="02020603050405020304" pitchFamily="18" charset="0"/>
              </a:rPr>
              <a:t>sociology (health sociology)</a:t>
            </a:r>
          </a:p>
          <a:p>
            <a:pPr marL="0" indent="0" algn="just">
              <a:buNone/>
            </a:pPr>
            <a:r>
              <a:rPr lang="en-US" sz="2800" dirty="0" smtClean="0">
                <a:latin typeface="Times New Roman" panose="02020603050405020304" pitchFamily="18" charset="0"/>
                <a:cs typeface="Times New Roman" panose="02020603050405020304" pitchFamily="18" charset="0"/>
              </a:rPr>
              <a:t>Is </a:t>
            </a:r>
            <a:r>
              <a:rPr lang="en-US" sz="2800" dirty="0">
                <a:latin typeface="Times New Roman" panose="02020603050405020304" pitchFamily="18" charset="0"/>
                <a:cs typeface="Times New Roman" panose="02020603050405020304" pitchFamily="18" charset="0"/>
              </a:rPr>
              <a:t>a specialized branch of sociology which studies health, healthy </a:t>
            </a:r>
            <a:r>
              <a:rPr lang="en-US" sz="2800" dirty="0" err="1" smtClean="0">
                <a:latin typeface="Times New Roman" panose="02020603050405020304" pitchFamily="18" charset="0"/>
                <a:cs typeface="Times New Roman" panose="02020603050405020304" pitchFamily="18" charset="0"/>
              </a:rPr>
              <a:t>behaviour</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and health institutions. Previously, disease and its treatment were considered the problems of medical sciences alone, but medical sociologists have declared that in diseases and health problems, the role of social and psychological factors is very significant. </a:t>
            </a: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Similarly</a:t>
            </a:r>
            <a:r>
              <a:rPr lang="en-US" sz="2800" dirty="0">
                <a:latin typeface="Times New Roman" panose="02020603050405020304" pitchFamily="18" charset="0"/>
                <a:cs typeface="Times New Roman" panose="02020603050405020304" pitchFamily="18" charset="0"/>
              </a:rPr>
              <a:t>, it is very important to find out the role of </a:t>
            </a:r>
            <a:r>
              <a:rPr lang="en-US" sz="2800" dirty="0" smtClean="0">
                <a:latin typeface="Times New Roman" panose="02020603050405020304" pitchFamily="18" charset="0"/>
                <a:cs typeface="Times New Roman" panose="02020603050405020304" pitchFamily="18" charset="0"/>
              </a:rPr>
              <a:t>behavioral </a:t>
            </a:r>
            <a:r>
              <a:rPr lang="en-US" sz="2800" dirty="0">
                <a:latin typeface="Times New Roman" panose="02020603050405020304" pitchFamily="18" charset="0"/>
                <a:cs typeface="Times New Roman" panose="02020603050405020304" pitchFamily="18" charset="0"/>
              </a:rPr>
              <a:t>and cultural factors in the causation of diseases.</a:t>
            </a:r>
          </a:p>
        </p:txBody>
      </p:sp>
    </p:spTree>
    <p:extLst>
      <p:ext uri="{BB962C8B-B14F-4D97-AF65-F5344CB8AC3E}">
        <p14:creationId xmlns:p14="http://schemas.microsoft.com/office/powerpoint/2010/main" val="35189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30506"/>
            <a:ext cx="7886700" cy="4302217"/>
          </a:xfrm>
        </p:spPr>
        <p:txBody>
          <a:bodyPr>
            <a:normAutofit lnSpcReduction="10000"/>
          </a:bodyPr>
          <a:lstStyle/>
          <a:p>
            <a:pPr marL="0" indent="0" algn="just">
              <a:buNone/>
            </a:pPr>
            <a:r>
              <a:rPr lang="en-US" sz="2400" b="1" dirty="0">
                <a:solidFill>
                  <a:srgbClr val="FF0000"/>
                </a:solidFill>
                <a:cs typeface="+mj-cs"/>
              </a:rPr>
              <a:t>The Relationship of Sociology with </a:t>
            </a:r>
            <a:r>
              <a:rPr lang="en-US" sz="2400" b="1" dirty="0" smtClean="0">
                <a:solidFill>
                  <a:srgbClr val="FF0000"/>
                </a:solidFill>
                <a:cs typeface="+mj-cs"/>
              </a:rPr>
              <a:t>Nursing</a:t>
            </a:r>
            <a:r>
              <a:rPr lang="ar-IQ" sz="2400" b="1" dirty="0" smtClean="0">
                <a:solidFill>
                  <a:srgbClr val="FF0000"/>
                </a:solidFill>
                <a:cs typeface="+mj-cs"/>
              </a:rPr>
              <a:t>:</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Nurses are pivotal in influencing group dynamics within society.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Understanding </a:t>
            </a:r>
            <a:r>
              <a:rPr lang="en-US" sz="2400" dirty="0">
                <a:latin typeface="Times New Roman" panose="02020603050405020304" pitchFamily="18" charset="0"/>
                <a:cs typeface="Times New Roman" panose="02020603050405020304" pitchFamily="18" charset="0"/>
              </a:rPr>
              <a:t>patient behavior enhances comfort and care.  </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Recognize </a:t>
            </a:r>
            <a:r>
              <a:rPr lang="en-US" sz="2400" dirty="0">
                <a:latin typeface="Times New Roman" panose="02020603050405020304" pitchFamily="18" charset="0"/>
                <a:cs typeface="Times New Roman" panose="02020603050405020304" pitchFamily="18" charset="0"/>
              </a:rPr>
              <a:t>emotional reactions, perceptions, and communication barriers.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Nurses </a:t>
            </a:r>
            <a:r>
              <a:rPr lang="en-US" sz="2400" dirty="0">
                <a:latin typeface="Times New Roman" panose="02020603050405020304" pitchFamily="18" charset="0"/>
                <a:cs typeface="Times New Roman" panose="02020603050405020304" pitchFamily="18" charset="0"/>
              </a:rPr>
              <a:t>maintain closer, continuous contact with clients than other health team members.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Strong </a:t>
            </a:r>
            <a:r>
              <a:rPr lang="en-US" sz="2400" dirty="0">
                <a:latin typeface="Times New Roman" panose="02020603050405020304" pitchFamily="18" charset="0"/>
                <a:cs typeface="Times New Roman" panose="02020603050405020304" pitchFamily="18" charset="0"/>
              </a:rPr>
              <a:t>observation and communication skills are crucial for understanding clients.  </a:t>
            </a:r>
          </a:p>
          <a:p>
            <a:pPr marL="457200" indent="-457200" algn="just">
              <a:buFont typeface="+mj-lt"/>
              <a:buAutoNum type="arabicPeriod"/>
            </a:pPr>
            <a:r>
              <a:rPr lang="en-US" sz="2400" dirty="0" smtClean="0">
                <a:latin typeface="Times New Roman" panose="02020603050405020304" pitchFamily="18" charset="0"/>
                <a:cs typeface="Times New Roman" panose="02020603050405020304" pitchFamily="18" charset="0"/>
              </a:rPr>
              <a:t>Nurses </a:t>
            </a:r>
            <a:r>
              <a:rPr lang="en-US" sz="2400" dirty="0">
                <a:latin typeface="Times New Roman" panose="02020603050405020304" pitchFamily="18" charset="0"/>
                <a:cs typeface="Times New Roman" panose="02020603050405020304" pitchFamily="18" charset="0"/>
              </a:rPr>
              <a:t>must be attuned to health needs amid broader social changes.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34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990" y="1750219"/>
            <a:ext cx="7886700" cy="3263504"/>
          </a:xfrm>
        </p:spPr>
        <p:txBody>
          <a:bodyPr>
            <a:normAutofit/>
          </a:bodyPr>
          <a:lstStyle/>
          <a:p>
            <a:pPr marL="0" indent="0" algn="ctr">
              <a:buNone/>
            </a:pPr>
            <a:r>
              <a:rPr lang="en-US" sz="4400" dirty="0" smtClean="0">
                <a:latin typeface="Times New Roman" panose="02020603050405020304" pitchFamily="18" charset="0"/>
                <a:cs typeface="Times New Roman" panose="02020603050405020304" pitchFamily="18" charset="0"/>
              </a:rPr>
              <a:t>Thank you </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59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845</TotalTime>
  <Words>720</Words>
  <Application>Microsoft Office PowerPoint</Application>
  <PresentationFormat>On-screen Show (16:9)</PresentationFormat>
  <Paragraphs>60</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Qais ALsheikh</dc:creator>
  <cp:lastModifiedBy>DR.Ahmed Saker 2O14</cp:lastModifiedBy>
  <cp:revision>98</cp:revision>
  <dcterms:modified xsi:type="dcterms:W3CDTF">2024-09-22T22:52:28Z</dcterms:modified>
</cp:coreProperties>
</file>